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4" r:id="rId5"/>
    <p:sldId id="265" r:id="rId6"/>
    <p:sldId id="260" r:id="rId7"/>
    <p:sldId id="261" r:id="rId8"/>
    <p:sldId id="262" r:id="rId9"/>
    <p:sldId id="263" r:id="rId10"/>
    <p:sldId id="266" r:id="rId1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9811EC-D7B8-4D74-ADCE-128A3433A4E5}" v="484" dt="2020-03-26T13:30:31.272"/>
    <p1510:client id="{DFA3DD60-FB4A-462E-B1B4-400DD70E7434}" v="2355" dt="2020-03-26T13:21:54.7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87" d="100"/>
          <a:sy n="87" d="100"/>
        </p:scale>
        <p:origin x="114" y="1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de-DE"/>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de-DE"/>
          </a:p>
        </p:txBody>
      </p:sp>
      <p:sp>
        <p:nvSpPr>
          <p:cNvPr id="4" name="Espace réservé de la date 3"/>
          <p:cNvSpPr>
            <a:spLocks noGrp="1"/>
          </p:cNvSpPr>
          <p:nvPr>
            <p:ph type="dt" sz="half" idx="10"/>
          </p:nvPr>
        </p:nvSpPr>
        <p:spPr/>
        <p:txBody>
          <a:bodyPr/>
          <a:lstStyle/>
          <a:p>
            <a:fld id="{638941B0-F4D5-4460-BCAD-F7E2B41A8257}" type="datetimeFigureOut">
              <a:rPr lang="de-DE" smtClean="0"/>
              <a:t>07.04.2020</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3310491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de-DE"/>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e la date 3"/>
          <p:cNvSpPr>
            <a:spLocks noGrp="1"/>
          </p:cNvSpPr>
          <p:nvPr>
            <p:ph type="dt" sz="half" idx="10"/>
          </p:nvPr>
        </p:nvSpPr>
        <p:spPr/>
        <p:txBody>
          <a:bodyPr/>
          <a:lstStyle/>
          <a:p>
            <a:fld id="{638941B0-F4D5-4460-BCAD-F7E2B41A8257}" type="datetimeFigureOut">
              <a:rPr lang="de-DE" smtClean="0"/>
              <a:t>07.04.2020</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3841795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de-DE"/>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638941B0-F4D5-4460-BCAD-F7E2B41A8257}" type="datetimeFigureOut">
              <a:rPr lang="de-DE" smtClean="0"/>
              <a:t>07.04.2020</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3466923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de-DE"/>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5" name="Espace réservé de la date 4"/>
          <p:cNvSpPr>
            <a:spLocks noGrp="1"/>
          </p:cNvSpPr>
          <p:nvPr>
            <p:ph type="dt" sz="half" idx="10"/>
          </p:nvPr>
        </p:nvSpPr>
        <p:spPr/>
        <p:txBody>
          <a:bodyPr/>
          <a:lstStyle/>
          <a:p>
            <a:fld id="{638941B0-F4D5-4460-BCAD-F7E2B41A8257}" type="datetimeFigureOut">
              <a:rPr lang="de-DE" smtClean="0"/>
              <a:t>07.04.2020</a:t>
            </a:fld>
            <a:endParaRPr lang="de-DE"/>
          </a:p>
        </p:txBody>
      </p:sp>
      <p:sp>
        <p:nvSpPr>
          <p:cNvPr id="6" name="Espace réservé du pied de page 5"/>
          <p:cNvSpPr>
            <a:spLocks noGrp="1"/>
          </p:cNvSpPr>
          <p:nvPr>
            <p:ph type="ftr" sz="quarter" idx="11"/>
          </p:nvPr>
        </p:nvSpPr>
        <p:spPr/>
        <p:txBody>
          <a:bodyPr/>
          <a:lstStyle/>
          <a:p>
            <a:endParaRPr lang="de-DE"/>
          </a:p>
        </p:txBody>
      </p:sp>
      <p:sp>
        <p:nvSpPr>
          <p:cNvPr id="7" name="Espace réservé du numéro de diapositive 6"/>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3747632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endParaRPr lang="de-DE"/>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7" name="Espace réservé de la date 6"/>
          <p:cNvSpPr>
            <a:spLocks noGrp="1"/>
          </p:cNvSpPr>
          <p:nvPr>
            <p:ph type="dt" sz="half" idx="10"/>
          </p:nvPr>
        </p:nvSpPr>
        <p:spPr/>
        <p:txBody>
          <a:bodyPr/>
          <a:lstStyle/>
          <a:p>
            <a:fld id="{638941B0-F4D5-4460-BCAD-F7E2B41A8257}" type="datetimeFigureOut">
              <a:rPr lang="de-DE" smtClean="0"/>
              <a:t>07.04.2020</a:t>
            </a:fld>
            <a:endParaRPr lang="de-DE"/>
          </a:p>
        </p:txBody>
      </p:sp>
      <p:sp>
        <p:nvSpPr>
          <p:cNvPr id="8" name="Espace réservé du pied de page 7"/>
          <p:cNvSpPr>
            <a:spLocks noGrp="1"/>
          </p:cNvSpPr>
          <p:nvPr>
            <p:ph type="ftr" sz="quarter" idx="11"/>
          </p:nvPr>
        </p:nvSpPr>
        <p:spPr/>
        <p:txBody>
          <a:bodyPr/>
          <a:lstStyle/>
          <a:p>
            <a:endParaRPr lang="de-DE"/>
          </a:p>
        </p:txBody>
      </p:sp>
      <p:sp>
        <p:nvSpPr>
          <p:cNvPr id="9" name="Espace réservé du numéro de diapositive 8"/>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2611866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de-DE"/>
          </a:p>
        </p:txBody>
      </p:sp>
      <p:sp>
        <p:nvSpPr>
          <p:cNvPr id="3" name="Espace réservé de la date 2"/>
          <p:cNvSpPr>
            <a:spLocks noGrp="1"/>
          </p:cNvSpPr>
          <p:nvPr>
            <p:ph type="dt" sz="half" idx="10"/>
          </p:nvPr>
        </p:nvSpPr>
        <p:spPr/>
        <p:txBody>
          <a:bodyPr/>
          <a:lstStyle/>
          <a:p>
            <a:fld id="{638941B0-F4D5-4460-BCAD-F7E2B41A8257}" type="datetimeFigureOut">
              <a:rPr lang="de-DE" smtClean="0"/>
              <a:t>07.04.2020</a:t>
            </a:fld>
            <a:endParaRPr lang="de-DE"/>
          </a:p>
        </p:txBody>
      </p:sp>
      <p:sp>
        <p:nvSpPr>
          <p:cNvPr id="4" name="Espace réservé du pied de page 3"/>
          <p:cNvSpPr>
            <a:spLocks noGrp="1"/>
          </p:cNvSpPr>
          <p:nvPr>
            <p:ph type="ftr" sz="quarter" idx="11"/>
          </p:nvPr>
        </p:nvSpPr>
        <p:spPr/>
        <p:txBody>
          <a:bodyPr/>
          <a:lstStyle/>
          <a:p>
            <a:endParaRPr lang="de-DE"/>
          </a:p>
        </p:txBody>
      </p:sp>
      <p:sp>
        <p:nvSpPr>
          <p:cNvPr id="5" name="Espace réservé du numéro de diapositive 4"/>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3395854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38941B0-F4D5-4460-BCAD-F7E2B41A8257}" type="datetimeFigureOut">
              <a:rPr lang="de-DE" smtClean="0"/>
              <a:t>07.04.2020</a:t>
            </a:fld>
            <a:endParaRPr lang="de-DE"/>
          </a:p>
        </p:txBody>
      </p:sp>
      <p:sp>
        <p:nvSpPr>
          <p:cNvPr id="3" name="Espace réservé du pied de page 2"/>
          <p:cNvSpPr>
            <a:spLocks noGrp="1"/>
          </p:cNvSpPr>
          <p:nvPr>
            <p:ph type="ftr" sz="quarter" idx="11"/>
          </p:nvPr>
        </p:nvSpPr>
        <p:spPr/>
        <p:txBody>
          <a:bodyPr/>
          <a:lstStyle/>
          <a:p>
            <a:endParaRPr lang="de-DE"/>
          </a:p>
        </p:txBody>
      </p:sp>
      <p:sp>
        <p:nvSpPr>
          <p:cNvPr id="4" name="Espace réservé du numéro de diapositive 3"/>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4040201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de-DE"/>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de-DE" smtClean="0"/>
              <a:t>07.04.2020</a:t>
            </a:fld>
            <a:endParaRPr lang="de-DE"/>
          </a:p>
        </p:txBody>
      </p:sp>
      <p:sp>
        <p:nvSpPr>
          <p:cNvPr id="6" name="Espace réservé du pied de page 5"/>
          <p:cNvSpPr>
            <a:spLocks noGrp="1"/>
          </p:cNvSpPr>
          <p:nvPr>
            <p:ph type="ftr" sz="quarter" idx="11"/>
          </p:nvPr>
        </p:nvSpPr>
        <p:spPr/>
        <p:txBody>
          <a:bodyPr/>
          <a:lstStyle/>
          <a:p>
            <a:endParaRPr lang="de-DE"/>
          </a:p>
        </p:txBody>
      </p:sp>
      <p:sp>
        <p:nvSpPr>
          <p:cNvPr id="7" name="Espace réservé du numéro de diapositive 6"/>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270640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de-DE"/>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de-DE" smtClean="0"/>
              <a:t>07.04.2020</a:t>
            </a:fld>
            <a:endParaRPr lang="de-DE"/>
          </a:p>
        </p:txBody>
      </p:sp>
      <p:sp>
        <p:nvSpPr>
          <p:cNvPr id="6" name="Espace réservé du pied de page 5"/>
          <p:cNvSpPr>
            <a:spLocks noGrp="1"/>
          </p:cNvSpPr>
          <p:nvPr>
            <p:ph type="ftr" sz="quarter" idx="11"/>
          </p:nvPr>
        </p:nvSpPr>
        <p:spPr/>
        <p:txBody>
          <a:bodyPr/>
          <a:lstStyle/>
          <a:p>
            <a:endParaRPr lang="de-DE"/>
          </a:p>
        </p:txBody>
      </p:sp>
      <p:sp>
        <p:nvSpPr>
          <p:cNvPr id="7" name="Espace réservé du numéro de diapositive 6"/>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161090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de-DE"/>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e la date 3"/>
          <p:cNvSpPr>
            <a:spLocks noGrp="1"/>
          </p:cNvSpPr>
          <p:nvPr>
            <p:ph type="dt" sz="half" idx="10"/>
          </p:nvPr>
        </p:nvSpPr>
        <p:spPr/>
        <p:txBody>
          <a:bodyPr/>
          <a:lstStyle/>
          <a:p>
            <a:fld id="{638941B0-F4D5-4460-BCAD-F7E2B41A8257}" type="datetimeFigureOut">
              <a:rPr lang="de-DE" smtClean="0"/>
              <a:t>07.04.2020</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4172787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endParaRPr lang="de-DE"/>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e la date 3"/>
          <p:cNvSpPr>
            <a:spLocks noGrp="1"/>
          </p:cNvSpPr>
          <p:nvPr>
            <p:ph type="dt" sz="half" idx="10"/>
          </p:nvPr>
        </p:nvSpPr>
        <p:spPr/>
        <p:txBody>
          <a:bodyPr/>
          <a:lstStyle/>
          <a:p>
            <a:fld id="{638941B0-F4D5-4460-BCAD-F7E2B41A8257}" type="datetimeFigureOut">
              <a:rPr lang="de-DE" smtClean="0"/>
              <a:t>07.04.2020</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‹N°›</a:t>
            </a:fld>
            <a:endParaRPr lang="de-DE"/>
          </a:p>
        </p:txBody>
      </p:sp>
    </p:spTree>
    <p:extLst>
      <p:ext uri="{BB962C8B-B14F-4D97-AF65-F5344CB8AC3E}">
        <p14:creationId xmlns:p14="http://schemas.microsoft.com/office/powerpoint/2010/main" val="1902177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de-DE"/>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8941B0-F4D5-4460-BCAD-F7E2B41A8257}" type="datetimeFigureOut">
              <a:rPr lang="de-DE" smtClean="0"/>
              <a:t>07.04.2020</a:t>
            </a:fld>
            <a:endParaRPr lang="de-DE"/>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C6CCC6-2BE5-4E42-96A4-D1E8E81A3D8E}" type="slidenum">
              <a:rPr lang="de-DE" smtClean="0"/>
              <a:t>‹N°›</a:t>
            </a:fld>
            <a:endParaRPr lang="de-DE"/>
          </a:p>
        </p:txBody>
      </p:sp>
    </p:spTree>
    <p:extLst>
      <p:ext uri="{BB962C8B-B14F-4D97-AF65-F5344CB8AC3E}">
        <p14:creationId xmlns:p14="http://schemas.microsoft.com/office/powerpoint/2010/main" val="3071127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de-DE" dirty="0" err="1">
                <a:cs typeface="Calibri Light"/>
              </a:rPr>
              <a:t>Un</a:t>
            </a:r>
            <a:r>
              <a:rPr lang="de-DE" dirty="0">
                <a:cs typeface="Calibri Light"/>
              </a:rPr>
              <a:t> </a:t>
            </a:r>
            <a:r>
              <a:rPr lang="de-DE" dirty="0" err="1">
                <a:cs typeface="Calibri Light"/>
              </a:rPr>
              <a:t>conte</a:t>
            </a:r>
            <a:r>
              <a:rPr lang="de-DE" dirty="0">
                <a:cs typeface="Calibri Light"/>
              </a:rPr>
              <a:t> </a:t>
            </a:r>
            <a:r>
              <a:rPr lang="de-DE" dirty="0" err="1">
                <a:cs typeface="Calibri Light"/>
              </a:rPr>
              <a:t>d'aujourd'hui</a:t>
            </a:r>
            <a:endParaRPr lang="de-DE" dirty="0" err="1"/>
          </a:p>
        </p:txBody>
      </p:sp>
    </p:spTree>
    <p:extLst>
      <p:ext uri="{BB962C8B-B14F-4D97-AF65-F5344CB8AC3E}">
        <p14:creationId xmlns:p14="http://schemas.microsoft.com/office/powerpoint/2010/main" val="3784089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CE603D11-9DC7-49A4-92C1-61E86CFF3D39}"/>
              </a:ext>
            </a:extLst>
          </p:cNvPr>
          <p:cNvSpPr>
            <a:spLocks noGrp="1"/>
          </p:cNvSpPr>
          <p:nvPr>
            <p:ph idx="1"/>
          </p:nvPr>
        </p:nvSpPr>
        <p:spPr>
          <a:xfrm>
            <a:off x="615462" y="911225"/>
            <a:ext cx="10738338" cy="5265738"/>
          </a:xfrm>
        </p:spPr>
        <p:txBody>
          <a:bodyPr vert="horz" lIns="91440" tIns="45720" rIns="91440" bIns="45720" rtlCol="0" anchor="t">
            <a:normAutofit/>
          </a:bodyPr>
          <a:lstStyle/>
          <a:p>
            <a:pPr marL="0" indent="0" algn="just">
              <a:buNone/>
            </a:pPr>
            <a:r>
              <a:rPr lang="fr-FR" sz="3200" dirty="0">
                <a:ea typeface="+mn-lt"/>
                <a:cs typeface="+mn-lt"/>
              </a:rPr>
              <a:t>Il était une fois, </a:t>
            </a:r>
            <a:r>
              <a:rPr lang="fr-FR" sz="3200" dirty="0" smtClean="0">
                <a:ea typeface="+mn-lt"/>
                <a:cs typeface="+mn-lt"/>
              </a:rPr>
              <a:t>une petite chauve-souris qui vivait </a:t>
            </a:r>
            <a:r>
              <a:rPr lang="fr-FR" sz="3200" dirty="0">
                <a:ea typeface="+mn-lt"/>
                <a:cs typeface="+mn-lt"/>
              </a:rPr>
              <a:t>dans un pays lointain. </a:t>
            </a:r>
            <a:r>
              <a:rPr lang="fr-FR" sz="3200" dirty="0" smtClean="0">
                <a:ea typeface="+mn-lt"/>
                <a:cs typeface="+mn-lt"/>
              </a:rPr>
              <a:t>Ce petit animal aimait voler la nuit quand tout est calme, dormir le jour à l’ombre des arbres. Mais ce qu’elle préférait avant tout, c’est l’aube, quand le soleil  se lève</a:t>
            </a:r>
            <a:r>
              <a:rPr lang="fr-FR" sz="3200" dirty="0">
                <a:ea typeface="+mn-lt"/>
                <a:cs typeface="+mn-lt"/>
              </a:rPr>
              <a:t>. </a:t>
            </a:r>
            <a:r>
              <a:rPr lang="fr-FR" sz="3200" dirty="0" smtClean="0">
                <a:ea typeface="+mn-lt"/>
                <a:cs typeface="+mn-lt"/>
              </a:rPr>
              <a:t>Accrochée </a:t>
            </a:r>
            <a:r>
              <a:rPr lang="fr-FR" sz="3200" dirty="0">
                <a:ea typeface="+mn-lt"/>
                <a:cs typeface="+mn-lt"/>
              </a:rPr>
              <a:t>à l’envers à une branche du </a:t>
            </a:r>
            <a:r>
              <a:rPr lang="fr-FR" sz="3200" dirty="0" smtClean="0">
                <a:ea typeface="+mn-lt"/>
                <a:cs typeface="+mn-lt"/>
              </a:rPr>
              <a:t>Ginkgo </a:t>
            </a:r>
            <a:r>
              <a:rPr lang="fr-FR" sz="3200" dirty="0" err="1" smtClean="0">
                <a:ea typeface="+mn-lt"/>
                <a:cs typeface="+mn-lt"/>
              </a:rPr>
              <a:t>biloba</a:t>
            </a:r>
            <a:r>
              <a:rPr lang="fr-FR" sz="3200" dirty="0" smtClean="0">
                <a:ea typeface="+mn-lt"/>
                <a:cs typeface="+mn-lt"/>
              </a:rPr>
              <a:t>, elle attendait ce moment </a:t>
            </a:r>
            <a:r>
              <a:rPr lang="fr-FR" sz="3200" dirty="0">
                <a:ea typeface="+mn-lt"/>
                <a:cs typeface="+mn-lt"/>
              </a:rPr>
              <a:t>p</a:t>
            </a:r>
            <a:r>
              <a:rPr lang="fr-FR" sz="3200" dirty="0" smtClean="0">
                <a:ea typeface="+mn-lt"/>
                <a:cs typeface="+mn-lt"/>
              </a:rPr>
              <a:t>récis où le premier rayon du soleil surgit à l’horizon</a:t>
            </a:r>
            <a:r>
              <a:rPr lang="fr-FR" sz="3200" dirty="0">
                <a:ea typeface="+mn-lt"/>
                <a:cs typeface="+mn-lt"/>
              </a:rPr>
              <a:t>.</a:t>
            </a:r>
            <a:endParaRPr lang="fr-FR" sz="3200" dirty="0" smtClean="0">
              <a:ea typeface="+mn-lt"/>
              <a:cs typeface="+mn-lt"/>
            </a:endParaRPr>
          </a:p>
        </p:txBody>
      </p:sp>
    </p:spTree>
    <p:extLst>
      <p:ext uri="{BB962C8B-B14F-4D97-AF65-F5344CB8AC3E}">
        <p14:creationId xmlns:p14="http://schemas.microsoft.com/office/powerpoint/2010/main" val="2484301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437FA088-6C86-49CC-BB37-4E9EC0C1CC69}"/>
              </a:ext>
            </a:extLst>
          </p:cNvPr>
          <p:cNvSpPr>
            <a:spLocks noGrp="1"/>
          </p:cNvSpPr>
          <p:nvPr>
            <p:ph idx="1"/>
          </p:nvPr>
        </p:nvSpPr>
        <p:spPr>
          <a:xfrm>
            <a:off x="592015" y="465748"/>
            <a:ext cx="11125200" cy="5652599"/>
          </a:xfrm>
        </p:spPr>
        <p:txBody>
          <a:bodyPr vert="horz" lIns="91440" tIns="45720" rIns="91440" bIns="45720" rtlCol="0" anchor="t">
            <a:normAutofit/>
          </a:bodyPr>
          <a:lstStyle/>
          <a:p>
            <a:pPr marL="0" indent="0" algn="just">
              <a:buNone/>
            </a:pPr>
            <a:r>
              <a:rPr lang="fr-FR" dirty="0" smtClean="0">
                <a:ea typeface="+mn-lt"/>
                <a:cs typeface="+mn-lt"/>
              </a:rPr>
              <a:t>Mais depuis quelques temps, la petite chauve-souris était inquiète. Elle ne se sentait pas très bien. Elle toussait beaucoup, elle avait du mal à respirer.</a:t>
            </a:r>
          </a:p>
          <a:p>
            <a:pPr marL="0" indent="0" algn="just">
              <a:buNone/>
            </a:pPr>
            <a:r>
              <a:rPr lang="fr-FR" dirty="0" smtClean="0">
                <a:ea typeface="+mn-lt"/>
                <a:cs typeface="+mn-lt"/>
              </a:rPr>
              <a:t>Autour d’elle, les animaux se cachaient dans les terriers, les abeilles disparaissaient, les oiseaux migrateurs ne revenaient pas.</a:t>
            </a:r>
          </a:p>
          <a:p>
            <a:pPr marL="0" indent="0" algn="just">
              <a:buNone/>
            </a:pPr>
            <a:r>
              <a:rPr lang="fr-FR" dirty="0">
                <a:ea typeface="+mn-lt"/>
                <a:cs typeface="+mn-lt"/>
              </a:rPr>
              <a:t>Quand elle regardait le soleil se lever à l’horizon, il était enveloppé d’un voile grisâtre</a:t>
            </a:r>
            <a:r>
              <a:rPr lang="fr-FR" dirty="0" smtClean="0">
                <a:ea typeface="+mn-lt"/>
                <a:cs typeface="+mn-lt"/>
              </a:rPr>
              <a:t>.</a:t>
            </a:r>
            <a:endParaRPr lang="fr-FR" dirty="0">
              <a:ea typeface="+mn-lt"/>
              <a:cs typeface="+mn-lt"/>
            </a:endParaRPr>
          </a:p>
          <a:p>
            <a:pPr marL="0" indent="0" algn="just">
              <a:buNone/>
            </a:pPr>
            <a:r>
              <a:rPr lang="fr-FR" dirty="0" smtClean="0">
                <a:ea typeface="+mn-lt"/>
                <a:cs typeface="+mn-lt"/>
              </a:rPr>
              <a:t>Au pied de son Ginkgo </a:t>
            </a:r>
            <a:r>
              <a:rPr lang="fr-FR" dirty="0" err="1" smtClean="0">
                <a:ea typeface="+mn-lt"/>
                <a:cs typeface="+mn-lt"/>
              </a:rPr>
              <a:t>biloba</a:t>
            </a:r>
            <a:r>
              <a:rPr lang="fr-FR" dirty="0" smtClean="0">
                <a:ea typeface="+mn-lt"/>
                <a:cs typeface="+mn-lt"/>
              </a:rPr>
              <a:t>, des déchets s’amoncelaient. L’arbre perdait ses feuilles, et la terre autour semblait malade. </a:t>
            </a:r>
          </a:p>
        </p:txBody>
      </p:sp>
    </p:spTree>
    <p:extLst>
      <p:ext uri="{BB962C8B-B14F-4D97-AF65-F5344CB8AC3E}">
        <p14:creationId xmlns:p14="http://schemas.microsoft.com/office/powerpoint/2010/main" val="4256042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83894" y="815248"/>
            <a:ext cx="10769906" cy="5361715"/>
          </a:xfrm>
        </p:spPr>
        <p:txBody>
          <a:bodyPr>
            <a:normAutofit fontScale="85000" lnSpcReduction="20000"/>
          </a:bodyPr>
          <a:lstStyle/>
          <a:p>
            <a:pPr marL="0" indent="0" algn="just">
              <a:buNone/>
            </a:pPr>
            <a:r>
              <a:rPr lang="fr-FR" dirty="0">
                <a:ea typeface="+mn-lt"/>
                <a:cs typeface="+mn-lt"/>
              </a:rPr>
              <a:t>Alors, elle </a:t>
            </a:r>
            <a:r>
              <a:rPr lang="fr-FR" dirty="0" smtClean="0">
                <a:ea typeface="+mn-lt"/>
                <a:cs typeface="+mn-lt"/>
              </a:rPr>
              <a:t>vola au fond de la forêt trouver </a:t>
            </a:r>
            <a:r>
              <a:rPr lang="fr-FR" dirty="0">
                <a:ea typeface="+mn-lt"/>
                <a:cs typeface="+mn-lt"/>
              </a:rPr>
              <a:t>son ami le pangolin. </a:t>
            </a:r>
          </a:p>
          <a:p>
            <a:pPr marL="0" indent="0" algn="just">
              <a:buNone/>
            </a:pPr>
            <a:r>
              <a:rPr lang="fr-FR" dirty="0">
                <a:ea typeface="+mn-lt"/>
                <a:cs typeface="+mn-lt"/>
              </a:rPr>
              <a:t>« Je ne me sens pas </a:t>
            </a:r>
            <a:r>
              <a:rPr lang="fr-FR" dirty="0" smtClean="0">
                <a:ea typeface="+mn-lt"/>
                <a:cs typeface="+mn-lt"/>
              </a:rPr>
              <a:t>très bien</a:t>
            </a:r>
            <a:r>
              <a:rPr lang="fr-FR" dirty="0">
                <a:ea typeface="+mn-lt"/>
                <a:cs typeface="+mn-lt"/>
              </a:rPr>
              <a:t>, </a:t>
            </a:r>
            <a:r>
              <a:rPr lang="fr-FR" dirty="0" smtClean="0">
                <a:ea typeface="+mn-lt"/>
                <a:cs typeface="+mn-lt"/>
              </a:rPr>
              <a:t>notre </a:t>
            </a:r>
            <a:r>
              <a:rPr lang="fr-FR" dirty="0">
                <a:ea typeface="+mn-lt"/>
                <a:cs typeface="+mn-lt"/>
              </a:rPr>
              <a:t>terre </a:t>
            </a:r>
            <a:r>
              <a:rPr lang="fr-FR" dirty="0" smtClean="0">
                <a:ea typeface="+mn-lt"/>
                <a:cs typeface="+mn-lt"/>
              </a:rPr>
              <a:t>est malade, </a:t>
            </a:r>
            <a:r>
              <a:rPr lang="fr-FR" dirty="0">
                <a:ea typeface="+mn-lt"/>
                <a:cs typeface="+mn-lt"/>
              </a:rPr>
              <a:t>on a du mal à respirer, dit la petite chauve-souris.</a:t>
            </a:r>
          </a:p>
          <a:p>
            <a:pPr algn="just">
              <a:buFontTx/>
              <a:buChar char="-"/>
            </a:pPr>
            <a:r>
              <a:rPr lang="fr-FR" dirty="0" smtClean="0">
                <a:ea typeface="+mn-lt"/>
                <a:cs typeface="+mn-lt"/>
              </a:rPr>
              <a:t>La forêt aussi s’affaiblit, elle est détruite de plus en plus par l’homme, et l’air est irrespirable, dit </a:t>
            </a:r>
            <a:r>
              <a:rPr lang="fr-FR" dirty="0">
                <a:ea typeface="+mn-lt"/>
                <a:cs typeface="+mn-lt"/>
              </a:rPr>
              <a:t>le pangolin.</a:t>
            </a:r>
            <a:r>
              <a:rPr lang="fr-FR" dirty="0" smtClean="0">
                <a:ea typeface="+mn-lt"/>
                <a:cs typeface="+mn-lt"/>
              </a:rPr>
              <a:t>  L’homme ne respecte plus la terre. Il faudrait lui donner une leçon. </a:t>
            </a:r>
          </a:p>
          <a:p>
            <a:pPr algn="just">
              <a:buFontTx/>
              <a:buChar char="-"/>
            </a:pPr>
            <a:r>
              <a:rPr lang="fr-FR" dirty="0" smtClean="0">
                <a:ea typeface="+mn-lt"/>
                <a:cs typeface="+mn-lt"/>
              </a:rPr>
              <a:t>Mais comment ? On n’a pas le droit </a:t>
            </a:r>
            <a:r>
              <a:rPr lang="fr-FR" dirty="0">
                <a:ea typeface="+mn-lt"/>
                <a:cs typeface="+mn-lt"/>
              </a:rPr>
              <a:t>rendre les autres espèces </a:t>
            </a:r>
            <a:r>
              <a:rPr lang="fr-FR" dirty="0" smtClean="0">
                <a:ea typeface="+mn-lt"/>
                <a:cs typeface="+mn-lt"/>
              </a:rPr>
              <a:t>malades.</a:t>
            </a:r>
          </a:p>
          <a:p>
            <a:pPr algn="just">
              <a:buFontTx/>
              <a:buChar char="-"/>
            </a:pPr>
            <a:r>
              <a:rPr lang="fr-FR" dirty="0">
                <a:ea typeface="+mn-lt"/>
                <a:cs typeface="+mn-lt"/>
              </a:rPr>
              <a:t>L</a:t>
            </a:r>
            <a:r>
              <a:rPr lang="fr-FR" dirty="0" smtClean="0">
                <a:ea typeface="+mn-lt"/>
                <a:cs typeface="+mn-lt"/>
              </a:rPr>
              <a:t>a terre est trop polluée. Si nous, </a:t>
            </a:r>
            <a:r>
              <a:rPr lang="fr-FR" dirty="0">
                <a:ea typeface="+mn-lt"/>
                <a:cs typeface="+mn-lt"/>
              </a:rPr>
              <a:t>les </a:t>
            </a:r>
            <a:r>
              <a:rPr lang="fr-FR" dirty="0" smtClean="0">
                <a:ea typeface="+mn-lt"/>
                <a:cs typeface="+mn-lt"/>
              </a:rPr>
              <a:t>animaux, </a:t>
            </a:r>
            <a:r>
              <a:rPr lang="fr-FR" dirty="0">
                <a:ea typeface="+mn-lt"/>
                <a:cs typeface="+mn-lt"/>
              </a:rPr>
              <a:t>ne faisons rien, qui protègera la planète ? On pourrait peut-être s’associer pour créer un </a:t>
            </a:r>
            <a:r>
              <a:rPr lang="fr-FR" dirty="0" smtClean="0">
                <a:ea typeface="+mn-lt"/>
                <a:cs typeface="+mn-lt"/>
              </a:rPr>
              <a:t>virus qui </a:t>
            </a:r>
            <a:r>
              <a:rPr lang="fr-FR" dirty="0">
                <a:ea typeface="+mn-lt"/>
                <a:cs typeface="+mn-lt"/>
              </a:rPr>
              <a:t>ne toucherait que l’espèce humaine, les adultes, pour les faire réfléchir. Un virus qui les enfermerait chez eux, comme nous, coincés dans nos arbres, nos terriers. Un virus où ils devraient se laver les mains pour apprendre à nettoyer leurs bactéries,  un virus pour apprendre à respirer</a:t>
            </a:r>
            <a:r>
              <a:rPr lang="fr-FR" dirty="0" smtClean="0">
                <a:ea typeface="+mn-lt"/>
                <a:cs typeface="+mn-lt"/>
              </a:rPr>
              <a:t>. Ce virus, tu le portes en toi, petite chauve-souris. Tu me le donnes et je le porte aux hommes. </a:t>
            </a:r>
            <a:endParaRPr lang="fr-FR" dirty="0">
              <a:ea typeface="+mn-lt"/>
              <a:cs typeface="+mn-lt"/>
            </a:endParaRPr>
          </a:p>
          <a:p>
            <a:pPr algn="just">
              <a:buFontTx/>
              <a:buChar char="-"/>
            </a:pPr>
            <a:r>
              <a:rPr lang="fr-FR" dirty="0">
                <a:ea typeface="+mn-lt"/>
                <a:cs typeface="+mn-lt"/>
              </a:rPr>
              <a:t>Mais nous ne pourrons pas le </a:t>
            </a:r>
            <a:r>
              <a:rPr lang="fr-FR" dirty="0" smtClean="0">
                <a:ea typeface="+mn-lt"/>
                <a:cs typeface="+mn-lt"/>
              </a:rPr>
              <a:t>contrôler !</a:t>
            </a:r>
            <a:endParaRPr lang="fr-FR" dirty="0">
              <a:ea typeface="+mn-lt"/>
              <a:cs typeface="+mn-lt"/>
            </a:endParaRPr>
          </a:p>
          <a:p>
            <a:pPr algn="just">
              <a:buFontTx/>
              <a:buChar char="-"/>
            </a:pPr>
            <a:r>
              <a:rPr lang="fr-FR" dirty="0">
                <a:ea typeface="+mn-lt"/>
                <a:cs typeface="+mn-lt"/>
              </a:rPr>
              <a:t>Ne t’inquiète pas, petite chauve-souris. L’homme est si intelligent qu’il trouvera un </a:t>
            </a:r>
            <a:r>
              <a:rPr lang="fr-FR" dirty="0" smtClean="0">
                <a:ea typeface="+mn-lt"/>
                <a:cs typeface="+mn-lt"/>
              </a:rPr>
              <a:t>remède.</a:t>
            </a:r>
            <a:endParaRPr lang="fr-FR" dirty="0">
              <a:ea typeface="+mn-lt"/>
              <a:cs typeface="+mn-lt"/>
            </a:endParaRPr>
          </a:p>
          <a:p>
            <a:pPr marL="0" indent="0" algn="just">
              <a:buNone/>
            </a:pPr>
            <a:endParaRPr lang="fr-FR" dirty="0">
              <a:ea typeface="+mn-lt"/>
              <a:cs typeface="+mn-lt"/>
            </a:endParaRPr>
          </a:p>
        </p:txBody>
      </p:sp>
    </p:spTree>
    <p:extLst>
      <p:ext uri="{BB962C8B-B14F-4D97-AF65-F5344CB8AC3E}">
        <p14:creationId xmlns:p14="http://schemas.microsoft.com/office/powerpoint/2010/main" val="2276796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47255" y="589107"/>
            <a:ext cx="10515600" cy="4351338"/>
          </a:xfrm>
        </p:spPr>
        <p:txBody>
          <a:bodyPr/>
          <a:lstStyle/>
          <a:p>
            <a:pPr marL="0" indent="0" algn="just">
              <a:buNone/>
            </a:pPr>
            <a:r>
              <a:rPr lang="fr-FR" dirty="0">
                <a:ea typeface="+mn-lt"/>
                <a:cs typeface="+mn-lt"/>
              </a:rPr>
              <a:t>Et c’est ainsi que la petite chauve </a:t>
            </a:r>
            <a:r>
              <a:rPr lang="fr-FR" dirty="0" smtClean="0">
                <a:ea typeface="+mn-lt"/>
                <a:cs typeface="+mn-lt"/>
              </a:rPr>
              <a:t>donna son coronavirus au pangolin.</a:t>
            </a:r>
          </a:p>
          <a:p>
            <a:pPr marL="0" indent="0" algn="just">
              <a:buNone/>
            </a:pPr>
            <a:r>
              <a:rPr lang="fr-FR" dirty="0" smtClean="0">
                <a:ea typeface="+mn-lt"/>
                <a:cs typeface="+mn-lt"/>
              </a:rPr>
              <a:t>Celui-ci partit en direction des marchés de la ville. Il savait bien que de nombreux animaux sauvages y étaient vendus. Et lui, le pangolin, était une </a:t>
            </a:r>
            <a:r>
              <a:rPr lang="fr-FR" dirty="0" smtClean="0">
                <a:ea typeface="+mn-lt"/>
                <a:cs typeface="+mn-lt"/>
              </a:rPr>
              <a:t>espèce </a:t>
            </a:r>
            <a:r>
              <a:rPr lang="fr-FR" dirty="0" smtClean="0">
                <a:ea typeface="+mn-lt"/>
                <a:cs typeface="+mn-lt"/>
              </a:rPr>
              <a:t>très recherchée. </a:t>
            </a:r>
          </a:p>
          <a:p>
            <a:pPr marL="0" indent="0" algn="just">
              <a:buNone/>
            </a:pPr>
            <a:r>
              <a:rPr lang="fr-FR" dirty="0" smtClean="0">
                <a:ea typeface="+mn-lt"/>
                <a:cs typeface="+mn-lt"/>
              </a:rPr>
              <a:t>Il se laissa </a:t>
            </a:r>
            <a:r>
              <a:rPr lang="fr-FR" dirty="0" smtClean="0">
                <a:ea typeface="+mn-lt"/>
                <a:cs typeface="+mn-lt"/>
              </a:rPr>
              <a:t>attraper, toucher </a:t>
            </a:r>
            <a:r>
              <a:rPr lang="fr-FR" dirty="0" smtClean="0">
                <a:ea typeface="+mn-lt"/>
                <a:cs typeface="+mn-lt"/>
              </a:rPr>
              <a:t>par l’homme et en profita pour lui transmettre le virus.  </a:t>
            </a:r>
            <a:endParaRPr lang="fr-FR" dirty="0"/>
          </a:p>
          <a:p>
            <a:pPr marL="0" indent="0" algn="just">
              <a:buNone/>
            </a:pPr>
            <a:endParaRPr lang="fr-FR" dirty="0"/>
          </a:p>
        </p:txBody>
      </p:sp>
    </p:spTree>
    <p:extLst>
      <p:ext uri="{BB962C8B-B14F-4D97-AF65-F5344CB8AC3E}">
        <p14:creationId xmlns:p14="http://schemas.microsoft.com/office/powerpoint/2010/main" val="2003004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9C0B5779-DA53-47A5-B7BC-96F0F70699B0}"/>
              </a:ext>
            </a:extLst>
          </p:cNvPr>
          <p:cNvSpPr>
            <a:spLocks noGrp="1"/>
          </p:cNvSpPr>
          <p:nvPr>
            <p:ph idx="1"/>
          </p:nvPr>
        </p:nvSpPr>
        <p:spPr>
          <a:xfrm>
            <a:off x="545124" y="571256"/>
            <a:ext cx="10808676" cy="5605707"/>
          </a:xfrm>
        </p:spPr>
        <p:txBody>
          <a:bodyPr vert="horz" lIns="91440" tIns="45720" rIns="91440" bIns="45720" rtlCol="0" anchor="t">
            <a:normAutofit/>
          </a:bodyPr>
          <a:lstStyle/>
          <a:p>
            <a:pPr marL="0" indent="0" algn="just">
              <a:buNone/>
            </a:pPr>
            <a:r>
              <a:rPr lang="fr-FR" dirty="0">
                <a:ea typeface="+mn-lt"/>
                <a:cs typeface="+mn-lt"/>
              </a:rPr>
              <a:t>Après quelques jours, </a:t>
            </a:r>
            <a:r>
              <a:rPr lang="fr-FR" dirty="0" smtClean="0">
                <a:ea typeface="+mn-lt"/>
                <a:cs typeface="+mn-lt"/>
              </a:rPr>
              <a:t>la petite chauve-souris trouva que la terre était plus calme. </a:t>
            </a:r>
          </a:p>
          <a:p>
            <a:pPr marL="0" indent="0" algn="just">
              <a:buNone/>
            </a:pPr>
            <a:r>
              <a:rPr lang="fr-FR" dirty="0" smtClean="0"/>
              <a:t>Plus d’avions </a:t>
            </a:r>
            <a:r>
              <a:rPr lang="fr-FR" dirty="0"/>
              <a:t>dans le ciel, plus de </a:t>
            </a:r>
            <a:r>
              <a:rPr lang="fr-FR" dirty="0" smtClean="0"/>
              <a:t>trains </a:t>
            </a:r>
            <a:r>
              <a:rPr lang="fr-FR" dirty="0"/>
              <a:t>au lointain. Les rues </a:t>
            </a:r>
            <a:r>
              <a:rPr lang="fr-FR" dirty="0" smtClean="0"/>
              <a:t>des villes étaient  </a:t>
            </a:r>
            <a:r>
              <a:rPr lang="fr-FR" dirty="0"/>
              <a:t>désertes de véhicules, de passants. </a:t>
            </a:r>
            <a:r>
              <a:rPr lang="fr-FR" dirty="0" smtClean="0"/>
              <a:t>Plus un bruit humain. </a:t>
            </a:r>
          </a:p>
          <a:p>
            <a:pPr marL="0" indent="0" algn="just">
              <a:buNone/>
            </a:pPr>
            <a:r>
              <a:rPr lang="fr-FR" dirty="0" smtClean="0"/>
              <a:t>Elle entendait les oiseaux chanter, les écureuils siffler, les </a:t>
            </a:r>
            <a:r>
              <a:rPr lang="fr-FR" dirty="0"/>
              <a:t>abeilles </a:t>
            </a:r>
            <a:r>
              <a:rPr lang="fr-FR" dirty="0" smtClean="0"/>
              <a:t>bourdonner. Les animaux et la nature reprenaient </a:t>
            </a:r>
            <a:r>
              <a:rPr lang="fr-FR" dirty="0"/>
              <a:t>leurs </a:t>
            </a:r>
            <a:r>
              <a:rPr lang="fr-FR" dirty="0" smtClean="0"/>
              <a:t>droits.</a:t>
            </a:r>
          </a:p>
          <a:p>
            <a:pPr marL="0" indent="0" algn="just">
              <a:buNone/>
            </a:pPr>
            <a:r>
              <a:rPr lang="fr-FR" dirty="0" smtClean="0"/>
              <a:t>Les fleurs, les </a:t>
            </a:r>
            <a:r>
              <a:rPr lang="fr-FR" dirty="0"/>
              <a:t>bourgeons</a:t>
            </a:r>
            <a:r>
              <a:rPr lang="fr-FR" dirty="0" smtClean="0"/>
              <a:t> sortaient un à un. La </a:t>
            </a:r>
            <a:r>
              <a:rPr lang="fr-FR" dirty="0"/>
              <a:t>nature se </a:t>
            </a:r>
            <a:r>
              <a:rPr lang="fr-FR" dirty="0" smtClean="0"/>
              <a:t>réveillait doucement. Le printemps arrivait à son rythme, lentement, sereinement. </a:t>
            </a:r>
          </a:p>
          <a:p>
            <a:pPr marL="0" indent="0" algn="just">
              <a:buNone/>
            </a:pPr>
            <a:endParaRPr lang="fr-FR" dirty="0"/>
          </a:p>
          <a:p>
            <a:pPr marL="0" indent="0" algn="just">
              <a:buNone/>
            </a:pPr>
            <a:r>
              <a:rPr lang="fr-FR" dirty="0" smtClean="0"/>
              <a:t>Et </a:t>
            </a:r>
            <a:r>
              <a:rPr lang="fr-FR" dirty="0"/>
              <a:t>si </a:t>
            </a:r>
            <a:r>
              <a:rPr lang="fr-FR" dirty="0" smtClean="0"/>
              <a:t>elle écoutait </a:t>
            </a:r>
            <a:r>
              <a:rPr lang="fr-FR" dirty="0"/>
              <a:t>bien, si </a:t>
            </a:r>
            <a:r>
              <a:rPr lang="fr-FR" dirty="0" smtClean="0"/>
              <a:t>elle tendait </a:t>
            </a:r>
            <a:r>
              <a:rPr lang="fr-FR" dirty="0"/>
              <a:t>l’oreille, </a:t>
            </a:r>
            <a:r>
              <a:rPr lang="fr-FR" dirty="0" smtClean="0"/>
              <a:t>elle pouvait même entendre </a:t>
            </a:r>
            <a:r>
              <a:rPr lang="fr-FR" dirty="0"/>
              <a:t>la terre enfin respirer.</a:t>
            </a:r>
          </a:p>
          <a:p>
            <a:pPr marL="0" indent="0" algn="just">
              <a:buNone/>
            </a:pPr>
            <a:endParaRPr lang="fr-FR" dirty="0">
              <a:cs typeface="Calibri"/>
            </a:endParaRPr>
          </a:p>
          <a:p>
            <a:pPr marL="0" indent="0" algn="just">
              <a:buNone/>
            </a:pPr>
            <a:endParaRPr lang="fr-FR" dirty="0">
              <a:cs typeface="Calibri"/>
            </a:endParaRPr>
          </a:p>
          <a:p>
            <a:endParaRPr lang="fr-FR" dirty="0">
              <a:cs typeface="Calibri"/>
            </a:endParaRPr>
          </a:p>
        </p:txBody>
      </p:sp>
    </p:spTree>
    <p:extLst>
      <p:ext uri="{BB962C8B-B14F-4D97-AF65-F5344CB8AC3E}">
        <p14:creationId xmlns:p14="http://schemas.microsoft.com/office/powerpoint/2010/main" val="1358532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108DB699-5AE8-4B28-825D-2C8AF479342B}"/>
              </a:ext>
            </a:extLst>
          </p:cNvPr>
          <p:cNvSpPr>
            <a:spLocks noGrp="1"/>
          </p:cNvSpPr>
          <p:nvPr>
            <p:ph idx="1"/>
          </p:nvPr>
        </p:nvSpPr>
        <p:spPr>
          <a:xfrm>
            <a:off x="545124" y="512641"/>
            <a:ext cx="10808676" cy="5664322"/>
          </a:xfrm>
        </p:spPr>
        <p:txBody>
          <a:bodyPr vert="horz" lIns="91440" tIns="45720" rIns="91440" bIns="45720" rtlCol="0" anchor="t">
            <a:normAutofit/>
          </a:bodyPr>
          <a:lstStyle/>
          <a:p>
            <a:pPr marL="0" indent="0" algn="just">
              <a:buNone/>
            </a:pPr>
            <a:r>
              <a:rPr lang="fr-FR" dirty="0" smtClean="0">
                <a:cs typeface="Calibri"/>
              </a:rPr>
              <a:t>Ni le pangolin, ni la chauve-souris ne purent contrôler le développement de la maladie. Celle-ci fit bientôt le tour de la planète.</a:t>
            </a:r>
          </a:p>
          <a:p>
            <a:pPr marL="0" indent="0" algn="just">
              <a:buNone/>
            </a:pPr>
            <a:r>
              <a:rPr lang="fr-FR" dirty="0" smtClean="0">
                <a:cs typeface="Calibri"/>
              </a:rPr>
              <a:t>Mais </a:t>
            </a:r>
            <a:r>
              <a:rPr lang="fr-FR" dirty="0">
                <a:cs typeface="Calibri"/>
              </a:rPr>
              <a:t>l</a:t>
            </a:r>
            <a:r>
              <a:rPr lang="fr-FR" dirty="0" smtClean="0">
                <a:cs typeface="Calibri"/>
              </a:rPr>
              <a:t>e pangolin avait raison. L’homme, par son intelligence, trouva bientôt l’antivirus.</a:t>
            </a:r>
            <a:r>
              <a:rPr lang="fr-FR" dirty="0">
                <a:cs typeface="Calibri"/>
              </a:rPr>
              <a:t> </a:t>
            </a:r>
            <a:endParaRPr lang="fr-FR" dirty="0" smtClean="0">
              <a:cs typeface="Calibri"/>
            </a:endParaRPr>
          </a:p>
          <a:p>
            <a:pPr marL="0" indent="0">
              <a:buNone/>
            </a:pPr>
            <a:endParaRPr lang="fr-FR" dirty="0">
              <a:cs typeface="Calibri"/>
            </a:endParaRPr>
          </a:p>
        </p:txBody>
      </p:sp>
    </p:spTree>
    <p:extLst>
      <p:ext uri="{BB962C8B-B14F-4D97-AF65-F5344CB8AC3E}">
        <p14:creationId xmlns:p14="http://schemas.microsoft.com/office/powerpoint/2010/main" val="4064397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xmlns="" id="{676F0684-7883-4B67-ADF0-2A0A20BA873D}"/>
              </a:ext>
            </a:extLst>
          </p:cNvPr>
          <p:cNvSpPr>
            <a:spLocks noGrp="1"/>
          </p:cNvSpPr>
          <p:nvPr>
            <p:ph idx="1"/>
          </p:nvPr>
        </p:nvSpPr>
        <p:spPr>
          <a:xfrm>
            <a:off x="603739" y="653318"/>
            <a:ext cx="10750061" cy="5523645"/>
          </a:xfrm>
        </p:spPr>
        <p:txBody>
          <a:bodyPr vert="horz" lIns="91440" tIns="45720" rIns="91440" bIns="45720" rtlCol="0" anchor="t">
            <a:normAutofit/>
          </a:bodyPr>
          <a:lstStyle/>
          <a:p>
            <a:pPr marL="0" indent="0" algn="just">
              <a:buNone/>
            </a:pPr>
            <a:r>
              <a:rPr lang="fr-FR" dirty="0" smtClean="0">
                <a:cs typeface="Calibri" panose="020F0502020204030204"/>
              </a:rPr>
              <a:t>La vie reprit son cours. Les hommes ressortirent de chez eux, les bruits revinrent. </a:t>
            </a:r>
          </a:p>
          <a:p>
            <a:pPr marL="0" indent="0" algn="just">
              <a:buNone/>
            </a:pPr>
            <a:r>
              <a:rPr lang="fr-FR" dirty="0" smtClean="0">
                <a:cs typeface="Calibri" panose="020F0502020204030204"/>
              </a:rPr>
              <a:t>Pourtant les choses semblaient différentes. Le pied du Ginkgo </a:t>
            </a:r>
            <a:r>
              <a:rPr lang="fr-FR" dirty="0" err="1" smtClean="0">
                <a:cs typeface="Calibri" panose="020F0502020204030204"/>
              </a:rPr>
              <a:t>biloba</a:t>
            </a:r>
            <a:r>
              <a:rPr lang="fr-FR" dirty="0" smtClean="0">
                <a:cs typeface="Calibri" panose="020F0502020204030204"/>
              </a:rPr>
              <a:t> fut vite nettoyé, un hôtel à insectes y fut accroché, la petite chauve-souris entendait les rires des enfants résonner autour de l’arbre, les adultes entretenaient la prairie autour, les gens semblaient s’entraider dans le travail de la terre, et souvent au crépuscule </a:t>
            </a:r>
            <a:r>
              <a:rPr lang="fr-FR" dirty="0" smtClean="0">
                <a:cs typeface="Calibri" panose="020F0502020204030204"/>
              </a:rPr>
              <a:t>ou </a:t>
            </a:r>
            <a:r>
              <a:rPr lang="fr-FR" dirty="0" smtClean="0">
                <a:cs typeface="Calibri" panose="020F0502020204030204"/>
              </a:rPr>
              <a:t>à l’aube, quelques uns restaient à observer l’émerveillement du lever ou du coucher du soleil. </a:t>
            </a:r>
            <a:endParaRPr lang="fr-FR" dirty="0">
              <a:cs typeface="Calibri" panose="020F0502020204030204"/>
            </a:endParaRPr>
          </a:p>
        </p:txBody>
      </p:sp>
    </p:spTree>
    <p:extLst>
      <p:ext uri="{BB962C8B-B14F-4D97-AF65-F5344CB8AC3E}">
        <p14:creationId xmlns:p14="http://schemas.microsoft.com/office/powerpoint/2010/main" val="1447204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7F0D1662-E3B5-498C-91F6-5EA6E2E8D853}"/>
              </a:ext>
            </a:extLst>
          </p:cNvPr>
          <p:cNvSpPr>
            <a:spLocks noGrp="1"/>
          </p:cNvSpPr>
          <p:nvPr>
            <p:ph idx="1"/>
          </p:nvPr>
        </p:nvSpPr>
        <p:spPr>
          <a:xfrm>
            <a:off x="451339" y="559533"/>
            <a:ext cx="10902461" cy="5617430"/>
          </a:xfrm>
        </p:spPr>
        <p:txBody>
          <a:bodyPr vert="horz" lIns="91440" tIns="45720" rIns="91440" bIns="45720" rtlCol="0" anchor="t">
            <a:normAutofit/>
          </a:bodyPr>
          <a:lstStyle/>
          <a:p>
            <a:pPr marL="0" indent="0">
              <a:buNone/>
            </a:pPr>
            <a:endParaRPr lang="fr-FR" dirty="0">
              <a:cs typeface="Calibri" panose="020F0502020204030204"/>
            </a:endParaRPr>
          </a:p>
          <a:p>
            <a:pPr marL="0" indent="0" algn="just">
              <a:buNone/>
            </a:pPr>
            <a:r>
              <a:rPr lang="fr-FR" dirty="0" smtClean="0">
                <a:cs typeface="Calibri" panose="020F0502020204030204"/>
              </a:rPr>
              <a:t>Puis chaque année, au moment du réveil de la nature, à l’arrivée du printemps, de grandes fêtes étaient organisées autour du Ginkgo </a:t>
            </a:r>
            <a:r>
              <a:rPr lang="fr-FR" dirty="0" err="1" smtClean="0">
                <a:cs typeface="Calibri" panose="020F0502020204030204"/>
              </a:rPr>
              <a:t>biloba</a:t>
            </a:r>
            <a:r>
              <a:rPr lang="fr-FR" dirty="0" smtClean="0">
                <a:cs typeface="Calibri" panose="020F0502020204030204"/>
              </a:rPr>
              <a:t>, dans les prairies autour, dans les forêts. </a:t>
            </a:r>
          </a:p>
          <a:p>
            <a:pPr marL="0" indent="0" algn="just">
              <a:buNone/>
            </a:pPr>
            <a:r>
              <a:rPr lang="fr-FR" dirty="0" smtClean="0">
                <a:cs typeface="Calibri" panose="020F0502020204030204"/>
              </a:rPr>
              <a:t>Pour l’occasion la terre était nettoyée, des arbres replantés, des jardins aménagés.</a:t>
            </a:r>
          </a:p>
          <a:p>
            <a:pPr marL="0" indent="0" algn="just">
              <a:buNone/>
            </a:pPr>
            <a:r>
              <a:rPr lang="fr-FR" dirty="0" smtClean="0">
                <a:cs typeface="Calibri" panose="020F0502020204030204"/>
              </a:rPr>
              <a:t>Ces jours-là, le travail s’arrêtait et les hommes se rassemblaient autour de pique-niques champêtres pour se rappeler </a:t>
            </a:r>
            <a:r>
              <a:rPr lang="fr-FR" dirty="0">
                <a:cs typeface="Calibri" panose="020F0502020204030204"/>
              </a:rPr>
              <a:t>de </a:t>
            </a:r>
            <a:r>
              <a:rPr lang="fr-FR" dirty="0" smtClean="0">
                <a:cs typeface="Calibri" panose="020F0502020204030204"/>
              </a:rPr>
              <a:t>toujours respecter </a:t>
            </a:r>
            <a:r>
              <a:rPr lang="fr-FR" dirty="0">
                <a:cs typeface="Calibri" panose="020F0502020204030204"/>
              </a:rPr>
              <a:t>leur vie, leurs enfants et </a:t>
            </a:r>
            <a:r>
              <a:rPr lang="fr-FR" dirty="0" smtClean="0">
                <a:cs typeface="Calibri" panose="020F0502020204030204"/>
              </a:rPr>
              <a:t>l’équilibre de la </a:t>
            </a:r>
            <a:r>
              <a:rPr lang="fr-FR" dirty="0">
                <a:cs typeface="Calibri" panose="020F0502020204030204"/>
              </a:rPr>
              <a:t>planète.</a:t>
            </a:r>
            <a:endParaRPr lang="fr-FR" dirty="0"/>
          </a:p>
          <a:p>
            <a:pPr marL="0" indent="0" algn="just">
              <a:buNone/>
            </a:pPr>
            <a:endParaRPr lang="fr-FR" dirty="0">
              <a:cs typeface="Calibri" panose="020F0502020204030204"/>
            </a:endParaRPr>
          </a:p>
          <a:p>
            <a:pPr marL="0" indent="0">
              <a:buNone/>
            </a:pPr>
            <a:endParaRPr lang="fr-FR" dirty="0">
              <a:cs typeface="Calibri" panose="020F0502020204030204"/>
            </a:endParaRPr>
          </a:p>
        </p:txBody>
      </p:sp>
    </p:spTree>
    <p:extLst>
      <p:ext uri="{BB962C8B-B14F-4D97-AF65-F5344CB8AC3E}">
        <p14:creationId xmlns:p14="http://schemas.microsoft.com/office/powerpoint/2010/main" val="1872540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461655" y="4609956"/>
            <a:ext cx="9144000" cy="1655762"/>
          </a:xfrm>
        </p:spPr>
        <p:txBody>
          <a:bodyPr/>
          <a:lstStyle/>
          <a:p>
            <a:r>
              <a:rPr lang="fr-FR" dirty="0" smtClean="0"/>
              <a:t>Histoire écrite par Caroline Faivre-Pierret</a:t>
            </a:r>
          </a:p>
          <a:p>
            <a:r>
              <a:rPr lang="fr-FR" dirty="0" smtClean="0"/>
              <a:t>Merci à Anne-Cécile pour son inspiration</a:t>
            </a:r>
          </a:p>
          <a:p>
            <a:r>
              <a:rPr lang="fr-FR" dirty="0" smtClean="0"/>
              <a:t>Merci à Sandrine </a:t>
            </a:r>
            <a:r>
              <a:rPr lang="fr-FR" dirty="0" smtClean="0"/>
              <a:t>et </a:t>
            </a:r>
            <a:r>
              <a:rPr lang="fr-FR" smtClean="0"/>
              <a:t>à Sophie pour leur </a:t>
            </a:r>
            <a:r>
              <a:rPr lang="fr-FR" dirty="0" smtClean="0"/>
              <a:t>relecture, idées et conseils.</a:t>
            </a:r>
            <a:endParaRPr lang="fr-FR" dirty="0"/>
          </a:p>
        </p:txBody>
      </p:sp>
    </p:spTree>
    <p:extLst>
      <p:ext uri="{BB962C8B-B14F-4D97-AF65-F5344CB8AC3E}">
        <p14:creationId xmlns:p14="http://schemas.microsoft.com/office/powerpoint/2010/main" val="249146168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TotalTime>
  <Words>607</Words>
  <Application>Microsoft Office PowerPoint</Application>
  <PresentationFormat>Grand écran</PresentationFormat>
  <Paragraphs>34</Paragraphs>
  <Slides>10</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10</vt:i4>
      </vt:variant>
    </vt:vector>
  </HeadingPairs>
  <TitlesOfParts>
    <vt:vector size="14" baseType="lpstr">
      <vt:lpstr>Arial</vt:lpstr>
      <vt:lpstr>Calibri</vt:lpstr>
      <vt:lpstr>Calibri Light</vt:lpstr>
      <vt:lpstr>Thème Office</vt:lpstr>
      <vt:lpstr>Un conte d'aujourd'hui</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c:title>
  <dc:creator>famille</dc:creator>
  <cp:lastModifiedBy>Utilisateur Windows</cp:lastModifiedBy>
  <cp:revision>317</cp:revision>
  <dcterms:created xsi:type="dcterms:W3CDTF">2020-03-26T12:47:42Z</dcterms:created>
  <dcterms:modified xsi:type="dcterms:W3CDTF">2020-04-07T13:25:27Z</dcterms:modified>
</cp:coreProperties>
</file>